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138" r:id="rId2"/>
    <p:sldId id="2245" r:id="rId3"/>
    <p:sldId id="2153" r:id="rId4"/>
    <p:sldId id="2239" r:id="rId5"/>
    <p:sldId id="2240" r:id="rId6"/>
    <p:sldId id="2242" r:id="rId7"/>
    <p:sldId id="297" r:id="rId8"/>
    <p:sldId id="2248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247" r:id="rId17"/>
    <p:sldId id="2249" r:id="rId18"/>
    <p:sldId id="2244" r:id="rId19"/>
    <p:sldId id="2155" r:id="rId20"/>
    <p:sldId id="2243" r:id="rId21"/>
  </p:sldIdLst>
  <p:sldSz cx="9144000" cy="5143500" type="screen16x9"/>
  <p:notesSz cx="6858000" cy="9144000"/>
  <p:embeddedFontLst>
    <p:embeddedFont>
      <p:font typeface="Arvo" panose="02000000000000000000" pitchFamily="2" charset="77"/>
      <p:regular r:id="rId23"/>
      <p:bold r:id="rId24"/>
      <p:italic r:id="rId25"/>
      <p:boldItalic r:id="rId26"/>
    </p:embeddedFont>
    <p:embeddedFont>
      <p:font typeface="Avenir" panose="02000503020000020003" pitchFamily="2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Roboto Condensed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9" roundtripDataSignature="AMtx7miPKSb+5qwxbhdB39YtMmGbl3vI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B40"/>
    <a:srgbClr val="013B71"/>
    <a:srgbClr val="FFBB00"/>
    <a:srgbClr val="FF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11111"/>
    <p:restoredTop sz="86381"/>
  </p:normalViewPr>
  <p:slideViewPr>
    <p:cSldViewPr snapToGrid="0">
      <p:cViewPr varScale="1">
        <p:scale>
          <a:sx n="133" d="100"/>
          <a:sy n="133" d="100"/>
        </p:scale>
        <p:origin x="208" y="4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70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7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16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172" Type="http://schemas.openxmlformats.org/officeDocument/2006/relationships/theme" Target="theme/theme1.xml"/><Relationship Id="rId8" Type="http://schemas.openxmlformats.org/officeDocument/2006/relationships/slide" Target="slides/slide7.xml"/><Relationship Id="rId17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8994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4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10" name="Google Shape;51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1" name="Google Shape;511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19" name="Google Shape;51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20" name="Google Shape;520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7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28" name="Google Shape;52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29" name="Google Shape;529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7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37" name="Google Shape;537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38" name="Google Shape;538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AFDA41-B4BA-7443-8A71-9EAB01966CB1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4BDBD45-E20A-8B43-8086-E7598622747D}" type="slidenum">
              <a:rPr lang="en-US" sz="1200">
                <a:latin typeface="Times" charset="0"/>
              </a:rPr>
              <a:pPr algn="r"/>
              <a:t>19</a:t>
            </a:fld>
            <a:endParaRPr lang="en-US" sz="1200">
              <a:latin typeface="Times" charset="0"/>
            </a:endParaRPr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18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68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60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AFDA41-B4BA-7443-8A71-9EAB01966CB1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4BDBD45-E20A-8B43-8086-E7598622747D}" type="slidenum">
              <a:rPr lang="en-US" sz="1200">
                <a:latin typeface="Times" charset="0"/>
              </a:rPr>
              <a:pPr algn="r"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78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799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74" name="Google Shape;47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5" name="Google Shape;47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74" name="Google Shape;47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5" name="Google Shape;47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241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83" name="Google Shape;48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84" name="Google Shape;48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92" name="Google Shape;49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93" name="Google Shape;493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3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01" name="Google Shape;50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02" name="Google Shape;50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9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1C25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139"/>
          <p:cNvGrpSpPr/>
          <p:nvPr/>
        </p:nvGrpSpPr>
        <p:grpSpPr>
          <a:xfrm>
            <a:off x="0" y="-22932"/>
            <a:ext cx="8661398" cy="5169646"/>
            <a:chOff x="0" y="-7088"/>
            <a:chExt cx="8661398" cy="5150588"/>
          </a:xfrm>
        </p:grpSpPr>
        <p:sp>
          <p:nvSpPr>
            <p:cNvPr id="12" name="Google Shape;12;p139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39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9C9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139"/>
          <p:cNvGrpSpPr/>
          <p:nvPr/>
        </p:nvGrpSpPr>
        <p:grpSpPr>
          <a:xfrm rot="10800000" flipH="1">
            <a:off x="-35000" y="1090756"/>
            <a:ext cx="8882572" cy="2961975"/>
            <a:chOff x="-8178042" y="-4493254"/>
            <a:chExt cx="19483597" cy="6522736"/>
          </a:xfrm>
        </p:grpSpPr>
        <p:sp>
          <p:nvSpPr>
            <p:cNvPr id="15" name="Google Shape;15;p139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003B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139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003B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139"/>
          <p:cNvGrpSpPr/>
          <p:nvPr/>
        </p:nvGrpSpPr>
        <p:grpSpPr>
          <a:xfrm>
            <a:off x="3677236" y="4278349"/>
            <a:ext cx="5480828" cy="432996"/>
            <a:chOff x="5582265" y="4646738"/>
            <a:chExt cx="5480828" cy="432996"/>
          </a:xfrm>
        </p:grpSpPr>
        <p:sp>
          <p:nvSpPr>
            <p:cNvPr id="18" name="Google Shape;18;p139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19;p139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139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B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39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B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Google Shape;22;p139"/>
          <p:cNvSpPr txBox="1"/>
          <p:nvPr/>
        </p:nvSpPr>
        <p:spPr>
          <a:xfrm>
            <a:off x="685800" y="1090750"/>
            <a:ext cx="5367900" cy="29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" name="Google Shape;23;p139"/>
          <p:cNvSpPr txBox="1"/>
          <p:nvPr/>
        </p:nvSpPr>
        <p:spPr>
          <a:xfrm>
            <a:off x="7917375" y="4770763"/>
            <a:ext cx="12357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rPr>
              <a:t>@ithacalooksharp</a:t>
            </a:r>
            <a:endParaRPr sz="1000" b="1" i="0" u="none" strike="noStrike" cap="none">
              <a:solidFill>
                <a:srgbClr val="66666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" name="Google Shape;24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15225" y="4789787"/>
            <a:ext cx="260725" cy="2118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139"/>
          <p:cNvGrpSpPr/>
          <p:nvPr/>
        </p:nvGrpSpPr>
        <p:grpSpPr>
          <a:xfrm>
            <a:off x="103180" y="4667190"/>
            <a:ext cx="2873049" cy="457074"/>
            <a:chOff x="191550" y="4508700"/>
            <a:chExt cx="3270402" cy="571200"/>
          </a:xfrm>
        </p:grpSpPr>
        <p:pic>
          <p:nvPicPr>
            <p:cNvPr id="26" name="Google Shape;26;p1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1550" y="4556069"/>
              <a:ext cx="768474" cy="47646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Google Shape;27;p139"/>
            <p:cNvCxnSpPr/>
            <p:nvPr/>
          </p:nvCxnSpPr>
          <p:spPr>
            <a:xfrm>
              <a:off x="1106425" y="4508700"/>
              <a:ext cx="6300" cy="571200"/>
            </a:xfrm>
            <a:prstGeom prst="straightConnector1">
              <a:avLst/>
            </a:prstGeom>
            <a:noFill/>
            <a:ln w="9525" cap="flat" cmpd="sng">
              <a:solidFill>
                <a:srgbClr val="003B7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28" name="Google Shape;28;p1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59125" y="4634950"/>
              <a:ext cx="2202827" cy="3463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139"/>
          <p:cNvSpPr/>
          <p:nvPr/>
        </p:nvSpPr>
        <p:spPr>
          <a:xfrm>
            <a:off x="-35000" y="3350400"/>
            <a:ext cx="5870100" cy="702300"/>
          </a:xfrm>
          <a:prstGeom prst="rect">
            <a:avLst/>
          </a:prstGeom>
          <a:solidFill>
            <a:srgbClr val="1C25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39"/>
          <p:cNvSpPr/>
          <p:nvPr/>
        </p:nvSpPr>
        <p:spPr>
          <a:xfrm rot="5400000">
            <a:off x="5852800" y="3320700"/>
            <a:ext cx="726300" cy="761700"/>
          </a:xfrm>
          <a:prstGeom prst="rtTriangle">
            <a:avLst/>
          </a:prstGeom>
          <a:solidFill>
            <a:srgbClr val="1C25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/>
          <p:nvPr/>
        </p:nvSpPr>
        <p:spPr>
          <a:xfrm>
            <a:off x="0" y="4626575"/>
            <a:ext cx="9144000" cy="6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7"/>
          <p:cNvSpPr/>
          <p:nvPr/>
        </p:nvSpPr>
        <p:spPr>
          <a:xfrm>
            <a:off x="0" y="4499675"/>
            <a:ext cx="9144000" cy="1269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375" y="4687175"/>
            <a:ext cx="1452767" cy="4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7"/>
          <p:cNvSpPr txBox="1"/>
          <p:nvPr/>
        </p:nvSpPr>
        <p:spPr>
          <a:xfrm>
            <a:off x="7917375" y="4770763"/>
            <a:ext cx="12357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rPr>
              <a:t>@ithacalooksharp</a:t>
            </a:r>
            <a:endParaRPr sz="1000" b="1" i="0" u="none" strike="noStrike" cap="none">
              <a:solidFill>
                <a:srgbClr val="66666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5225" y="4789787"/>
            <a:ext cx="260725" cy="211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10810"/>
            <a:ext cx="91440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;p34">
            <a:extLst>
              <a:ext uri="{FF2B5EF4-FFF2-40B4-BE49-F238E27FC236}">
                <a16:creationId xmlns:a16="http://schemas.microsoft.com/office/drawing/2014/main" id="{7060D458-3DF6-B76A-1BFB-E677E877C7A8}"/>
              </a:ext>
            </a:extLst>
          </p:cNvPr>
          <p:cNvSpPr txBox="1"/>
          <p:nvPr/>
        </p:nvSpPr>
        <p:spPr>
          <a:xfrm>
            <a:off x="227191" y="964452"/>
            <a:ext cx="7683499" cy="221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600" u="sng"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en-US" sz="1050" b="1" u="sng" dirty="0">
              <a:solidFill>
                <a:srgbClr val="FFBB00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en-US" sz="1100" dirty="0">
              <a:solidFill>
                <a:srgbClr val="FFBB00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4800" b="1" dirty="0">
                <a:solidFill>
                  <a:srgbClr val="FFBB00"/>
                </a:solidFill>
              </a:rPr>
              <a:t>Media Decoding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4800" b="1" dirty="0">
                <a:solidFill>
                  <a:srgbClr val="FFBB00"/>
                </a:solidFill>
              </a:rPr>
              <a:t>Across the Curriculum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1" u="none" strike="noStrike" cap="none" dirty="0">
              <a:solidFill>
                <a:srgbClr val="FFB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B50132-17F4-D81E-EE51-48CD84B9A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871" y="2876422"/>
            <a:ext cx="1784938" cy="1302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C472D5-DDD9-0EFD-8BCA-F009AC031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4739410"/>
            <a:ext cx="2057400" cy="43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9A9D02-C871-74A7-0AB4-0B253D4ED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1700"/>
            <a:ext cx="2057400" cy="431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F38E2E-23C0-D6E7-1EB0-BB84F933F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718" y="4711700"/>
            <a:ext cx="9271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76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2"/>
          <p:cNvSpPr txBox="1"/>
          <p:nvPr/>
        </p:nvSpPr>
        <p:spPr>
          <a:xfrm>
            <a:off x="815546" y="141687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Constructivist Media Decoding</a:t>
            </a:r>
            <a:endParaRPr/>
          </a:p>
        </p:txBody>
      </p:sp>
      <p:sp>
        <p:nvSpPr>
          <p:cNvPr id="496" name="Google Shape;496;p72"/>
          <p:cNvSpPr txBox="1"/>
          <p:nvPr/>
        </p:nvSpPr>
        <p:spPr>
          <a:xfrm>
            <a:off x="863199" y="920589"/>
            <a:ext cx="788361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Inquiry-based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literacy process                     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which a teacher leads students through: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collective reading</a:t>
            </a:r>
            <a:endParaRPr dirty="0"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applying knowledge </a:t>
            </a:r>
            <a:endParaRPr dirty="0"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interpreting and evaluating diverse media documents</a:t>
            </a:r>
            <a:endParaRPr dirty="0"/>
          </a:p>
        </p:txBody>
      </p:sp>
      <p:pic>
        <p:nvPicPr>
          <p:cNvPr id="497" name="Google Shape;497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3"/>
          <p:cNvSpPr txBox="1"/>
          <p:nvPr/>
        </p:nvSpPr>
        <p:spPr>
          <a:xfrm>
            <a:off x="815546" y="141687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Constructivist Media Decoding</a:t>
            </a:r>
            <a:endParaRPr/>
          </a:p>
        </p:txBody>
      </p:sp>
      <p:sp>
        <p:nvSpPr>
          <p:cNvPr id="505" name="Google Shape;505;p73"/>
          <p:cNvSpPr txBox="1"/>
          <p:nvPr/>
        </p:nvSpPr>
        <p:spPr>
          <a:xfrm>
            <a:off x="863199" y="920589"/>
            <a:ext cx="788361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Inquiry-based </a:t>
            </a:r>
            <a:r>
              <a:rPr lang="en-US" sz="3200" b="0" i="0" u="none" strike="noStrike" cap="non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literacy process                     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which a teacher leads students through: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collective reading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applying knowledge 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interpreting and evaluating diverse media documents</a:t>
            </a:r>
            <a:endParaRPr/>
          </a:p>
        </p:txBody>
      </p:sp>
      <p:pic>
        <p:nvPicPr>
          <p:cNvPr id="506" name="Google Shape;50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4"/>
          <p:cNvSpPr txBox="1"/>
          <p:nvPr/>
        </p:nvSpPr>
        <p:spPr>
          <a:xfrm>
            <a:off x="815546" y="141687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Constructivist Media Decoding</a:t>
            </a:r>
            <a:endParaRPr/>
          </a:p>
        </p:txBody>
      </p:sp>
      <p:sp>
        <p:nvSpPr>
          <p:cNvPr id="514" name="Google Shape;514;p74"/>
          <p:cNvSpPr txBox="1"/>
          <p:nvPr/>
        </p:nvSpPr>
        <p:spPr>
          <a:xfrm>
            <a:off x="863199" y="920589"/>
            <a:ext cx="788361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Inquiry-based literacy process                     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which a teacher leads students through: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</a:t>
            </a:r>
            <a:r>
              <a:rPr lang="en-US" sz="3200" b="0" i="0" u="none" strike="noStrike" cap="none" dirty="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collective reading</a:t>
            </a:r>
            <a:endParaRPr dirty="0"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applying knowledge </a:t>
            </a:r>
            <a:endParaRPr dirty="0"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interpreting and evaluating diverse media documents</a:t>
            </a:r>
            <a:endParaRPr dirty="0"/>
          </a:p>
        </p:txBody>
      </p:sp>
      <p:pic>
        <p:nvPicPr>
          <p:cNvPr id="515" name="Google Shape;515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5"/>
          <p:cNvSpPr txBox="1"/>
          <p:nvPr/>
        </p:nvSpPr>
        <p:spPr>
          <a:xfrm>
            <a:off x="815546" y="141687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Constructivist Media Decoding</a:t>
            </a:r>
            <a:endParaRPr/>
          </a:p>
        </p:txBody>
      </p:sp>
      <p:sp>
        <p:nvSpPr>
          <p:cNvPr id="523" name="Google Shape;523;p75"/>
          <p:cNvSpPr txBox="1"/>
          <p:nvPr/>
        </p:nvSpPr>
        <p:spPr>
          <a:xfrm>
            <a:off x="863199" y="920589"/>
            <a:ext cx="788361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Inquiry-based literacy process                     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which a teacher leads students through: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collective reading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applying knowledge</a:t>
            </a: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interpreting and evaluating diverse media documents</a:t>
            </a:r>
            <a:endParaRPr/>
          </a:p>
        </p:txBody>
      </p:sp>
      <p:pic>
        <p:nvPicPr>
          <p:cNvPr id="524" name="Google Shape;524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6"/>
          <p:cNvSpPr txBox="1"/>
          <p:nvPr/>
        </p:nvSpPr>
        <p:spPr>
          <a:xfrm>
            <a:off x="815546" y="141687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Constructivist Media Decoding</a:t>
            </a:r>
            <a:endParaRPr/>
          </a:p>
        </p:txBody>
      </p:sp>
      <p:sp>
        <p:nvSpPr>
          <p:cNvPr id="532" name="Google Shape;532;p76"/>
          <p:cNvSpPr txBox="1"/>
          <p:nvPr/>
        </p:nvSpPr>
        <p:spPr>
          <a:xfrm>
            <a:off x="863199" y="920589"/>
            <a:ext cx="788361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Inquiry-based literacy process                     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which a teacher leads students through: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collective reading</a:t>
            </a:r>
            <a:endParaRPr dirty="0"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applying knowledge </a:t>
            </a:r>
            <a:endParaRPr dirty="0"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 dirty="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interpreting and evaluating 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diverse media documents</a:t>
            </a:r>
            <a:endParaRPr dirty="0"/>
          </a:p>
        </p:txBody>
      </p:sp>
      <p:pic>
        <p:nvPicPr>
          <p:cNvPr id="533" name="Google Shape;533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7"/>
          <p:cNvSpPr txBox="1"/>
          <p:nvPr/>
        </p:nvSpPr>
        <p:spPr>
          <a:xfrm>
            <a:off x="815546" y="141687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Constructivist Media Decoding</a:t>
            </a:r>
            <a:endParaRPr/>
          </a:p>
        </p:txBody>
      </p:sp>
      <p:sp>
        <p:nvSpPr>
          <p:cNvPr id="541" name="Google Shape;541;p77"/>
          <p:cNvSpPr txBox="1"/>
          <p:nvPr/>
        </p:nvSpPr>
        <p:spPr>
          <a:xfrm>
            <a:off x="863199" y="920589"/>
            <a:ext cx="788361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Inquiry-based literacy process                     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which a teacher leads students through: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collective reading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applying knowledge 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interpreting and evaluating </a:t>
            </a:r>
            <a:r>
              <a:rPr lang="en-US" sz="3200" b="0" i="0" u="none" strike="noStrike" cap="non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diverse media documents</a:t>
            </a:r>
            <a:endParaRPr/>
          </a:p>
        </p:txBody>
      </p:sp>
      <p:pic>
        <p:nvPicPr>
          <p:cNvPr id="542" name="Google Shape;54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B9E875-0B3C-5BEF-038A-E5523A4E2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57259" cy="5024926"/>
          </a:xfrm>
          <a:prstGeom prst="rect">
            <a:avLst/>
          </a:prstGeom>
        </p:spPr>
      </p:pic>
      <p:sp>
        <p:nvSpPr>
          <p:cNvPr id="2" name="Google Shape;305;p26">
            <a:extLst>
              <a:ext uri="{FF2B5EF4-FFF2-40B4-BE49-F238E27FC236}">
                <a16:creationId xmlns:a16="http://schemas.microsoft.com/office/drawing/2014/main" id="{75C89300-C40B-3D0E-25DE-037031B7FFAD}"/>
              </a:ext>
            </a:extLst>
          </p:cNvPr>
          <p:cNvSpPr/>
          <p:nvPr/>
        </p:nvSpPr>
        <p:spPr>
          <a:xfrm rot="18683060">
            <a:off x="7690344" y="747998"/>
            <a:ext cx="1127177" cy="739624"/>
          </a:xfrm>
          <a:prstGeom prst="leftArrow">
            <a:avLst>
              <a:gd name="adj1" fmla="val 39733"/>
              <a:gd name="adj2" fmla="val 46079"/>
            </a:avLst>
          </a:prstGeom>
          <a:solidFill>
            <a:srgbClr val="F0624E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ctr"/>
            <a:endParaRPr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23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CE6B76D-A835-7383-56B9-335FAAF96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76221"/>
            <a:ext cx="5546703" cy="1569699"/>
          </a:xfrm>
          <a:prstGeom prst="rect">
            <a:avLst/>
          </a:prstGeom>
        </p:spPr>
      </p:pic>
      <p:pic>
        <p:nvPicPr>
          <p:cNvPr id="5" name="Picture 4" descr="A picture containing text, screenshot, font, electric blue&#10;&#10;Description automatically generated">
            <a:extLst>
              <a:ext uri="{FF2B5EF4-FFF2-40B4-BE49-F238E27FC236}">
                <a16:creationId xmlns:a16="http://schemas.microsoft.com/office/drawing/2014/main" id="{AF11A091-6433-CA29-0A6B-8669512F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857676"/>
            <a:ext cx="5784783" cy="2203661"/>
          </a:xfrm>
          <a:prstGeom prst="rect">
            <a:avLst/>
          </a:prstGeom>
        </p:spPr>
      </p:pic>
      <p:sp>
        <p:nvSpPr>
          <p:cNvPr id="8" name="Google Shape;305;p26">
            <a:extLst>
              <a:ext uri="{FF2B5EF4-FFF2-40B4-BE49-F238E27FC236}">
                <a16:creationId xmlns:a16="http://schemas.microsoft.com/office/drawing/2014/main" id="{A1AFA1D5-751D-5F7C-1088-C0DC4E2D11F9}"/>
              </a:ext>
            </a:extLst>
          </p:cNvPr>
          <p:cNvSpPr/>
          <p:nvPr/>
        </p:nvSpPr>
        <p:spPr>
          <a:xfrm rot="19550994">
            <a:off x="5752895" y="1858950"/>
            <a:ext cx="807473" cy="532026"/>
          </a:xfrm>
          <a:prstGeom prst="leftArrow">
            <a:avLst>
              <a:gd name="adj1" fmla="val 39733"/>
              <a:gd name="adj2" fmla="val 47552"/>
            </a:avLst>
          </a:prstGeom>
          <a:solidFill>
            <a:srgbClr val="F0624E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ctr"/>
            <a:endParaRPr sz="1050" dirty="0">
              <a:solidFill>
                <a:srgbClr val="FF0000"/>
              </a:solidFill>
            </a:endParaRPr>
          </a:p>
        </p:txBody>
      </p:sp>
      <p:pic>
        <p:nvPicPr>
          <p:cNvPr id="10" name="Picture 9" descr="A picture containing text, person, human face, flyer&#10;&#10;Description automatically generated">
            <a:extLst>
              <a:ext uri="{FF2B5EF4-FFF2-40B4-BE49-F238E27FC236}">
                <a16:creationId xmlns:a16="http://schemas.microsoft.com/office/drawing/2014/main" id="{FD05E986-1299-6AB2-121D-4410AE84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29" y="0"/>
            <a:ext cx="2618072" cy="448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78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EFFC4713-F7B4-A9ED-4A15-B20670FFE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561B58-D6BD-0325-2DC8-1EB974E82A29}"/>
              </a:ext>
            </a:extLst>
          </p:cNvPr>
          <p:cNvSpPr txBox="1"/>
          <p:nvPr/>
        </p:nvSpPr>
        <p:spPr>
          <a:xfrm>
            <a:off x="300626" y="162838"/>
            <a:ext cx="8553814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rtl="0">
              <a:spcBef>
                <a:spcPts val="0"/>
              </a:spcBef>
              <a:spcAft>
                <a:spcPts val="800"/>
              </a:spcAft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Survey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Media Decoding Support</a:t>
            </a:r>
            <a:endParaRPr lang="en-US" b="0" dirty="0">
              <a:effectLst/>
            </a:endParaRPr>
          </a:p>
          <a:p>
            <a:pPr marL="228600" indent="-228600"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Name____________________________      Date____________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Which of your upcoming unit(s) would lend itself to the integration of media decoding?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When do you plan on teaching this unit(s)?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Would you like recommendations for media decoding lesson(s) for this unit?    Yes   No </a:t>
            </a:r>
          </a:p>
          <a:p>
            <a:pPr rtl="0" fontAlgn="base"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</a:pP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Would you like to collaborate on planning and implementing a decoding?      Yes    No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</a:pPr>
            <a:r>
              <a:rPr lang="en-US" sz="180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Check any challenges you anticipate in this work:</a:t>
            </a:r>
          </a:p>
          <a:p>
            <a:pPr indent="457200">
              <a:spcAft>
                <a:spcPts val="8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____  Time in the curriculum           ____  Alignment with my content and standards</a:t>
            </a:r>
            <a:endParaRPr lang="en-US" b="0" dirty="0">
              <a:effectLst/>
            </a:endParaRPr>
          </a:p>
          <a:p>
            <a:pPr indent="457200"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____  Time for collaboration</a:t>
            </a:r>
            <a:r>
              <a:rPr lang="en-US" dirty="0"/>
              <a:t>            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____  This approach working with my students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      OTHER: </a:t>
            </a: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                                                      I will review your comments and get back to you.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10810"/>
            <a:ext cx="91440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;p34">
            <a:extLst>
              <a:ext uri="{FF2B5EF4-FFF2-40B4-BE49-F238E27FC236}">
                <a16:creationId xmlns:a16="http://schemas.microsoft.com/office/drawing/2014/main" id="{7060D458-3DF6-B76A-1BFB-E677E877C7A8}"/>
              </a:ext>
            </a:extLst>
          </p:cNvPr>
          <p:cNvSpPr txBox="1"/>
          <p:nvPr/>
        </p:nvSpPr>
        <p:spPr>
          <a:xfrm>
            <a:off x="227191" y="223563"/>
            <a:ext cx="7683499" cy="375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effectLst/>
                <a:latin typeface="Helvetica" pitchFamily="2" charset="0"/>
              </a:rPr>
              <a:t>Media Decoding Across the Curriculum</a:t>
            </a:r>
          </a:p>
          <a:p>
            <a:endParaRPr lang="en-US" sz="600" u="sng"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en-US" sz="1050" b="1" u="sng" dirty="0">
              <a:solidFill>
                <a:srgbClr val="FFBB00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en-US" sz="1100" dirty="0">
              <a:solidFill>
                <a:srgbClr val="FFBB00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 dirty="0">
                <a:solidFill>
                  <a:srgbClr val="FFBB00"/>
                </a:solidFill>
              </a:rPr>
              <a:t>    We can give our students essential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 b="1" i="1" dirty="0">
                <a:solidFill>
                  <a:srgbClr val="FFBB00"/>
                </a:solidFill>
              </a:rPr>
              <a:t>   habits of critical thinking </a:t>
            </a:r>
            <a:r>
              <a:rPr lang="en-US" sz="2800" dirty="0">
                <a:solidFill>
                  <a:srgbClr val="FFBB00"/>
                </a:solidFill>
              </a:rPr>
              <a:t>by asking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 b="1" dirty="0">
                <a:solidFill>
                  <a:srgbClr val="FFBB00"/>
                </a:solidFill>
              </a:rPr>
              <a:t> key questions</a:t>
            </a:r>
            <a:r>
              <a:rPr lang="en-US" sz="2800" dirty="0">
                <a:solidFill>
                  <a:srgbClr val="FFBB00"/>
                </a:solidFill>
              </a:rPr>
              <a:t> about all media messages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 dirty="0">
                <a:solidFill>
                  <a:srgbClr val="FFBB00"/>
                </a:solidFill>
              </a:rPr>
              <a:t>       - that teach core content,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800" dirty="0">
                <a:solidFill>
                  <a:srgbClr val="FFBB00"/>
                </a:solidFill>
              </a:rPr>
              <a:t>         engage  and empower.</a:t>
            </a:r>
            <a:endParaRPr sz="1050" b="0" i="1" u="none" strike="noStrike" cap="none" dirty="0">
              <a:solidFill>
                <a:srgbClr val="FFB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4F9C1-BE60-7ABA-3F32-B79112812FE4}"/>
              </a:ext>
            </a:extLst>
          </p:cNvPr>
          <p:cNvSpPr txBox="1"/>
          <p:nvPr/>
        </p:nvSpPr>
        <p:spPr>
          <a:xfrm>
            <a:off x="125260" y="3447175"/>
            <a:ext cx="5780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Driven by: Inquiry, Standards, &amp; Meaning Making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B50132-17F4-D81E-EE51-48CD84B9A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871" y="2876422"/>
            <a:ext cx="1784938" cy="1302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C472D5-DDD9-0EFD-8BCA-F009AC031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4739410"/>
            <a:ext cx="2057400" cy="43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9A9D02-C871-74A7-0AB4-0B253D4ED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1700"/>
            <a:ext cx="2057400" cy="431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F38E2E-23C0-D6E7-1EB0-BB84F933F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718" y="4711700"/>
            <a:ext cx="9271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64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10810"/>
            <a:ext cx="91440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;p34">
            <a:extLst>
              <a:ext uri="{FF2B5EF4-FFF2-40B4-BE49-F238E27FC236}">
                <a16:creationId xmlns:a16="http://schemas.microsoft.com/office/drawing/2014/main" id="{7060D458-3DF6-B76A-1BFB-E677E877C7A8}"/>
              </a:ext>
            </a:extLst>
          </p:cNvPr>
          <p:cNvSpPr txBox="1"/>
          <p:nvPr/>
        </p:nvSpPr>
        <p:spPr>
          <a:xfrm>
            <a:off x="227191" y="223563"/>
            <a:ext cx="7683499" cy="296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effectLst/>
                <a:latin typeface="Helvetica" pitchFamily="2" charset="0"/>
              </a:rPr>
              <a:t>Media Decoding Across the Curriculum</a:t>
            </a:r>
          </a:p>
          <a:p>
            <a:endParaRPr lang="en-US" sz="600" u="sng"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en-US" sz="1050" b="1" u="sng" dirty="0">
              <a:solidFill>
                <a:srgbClr val="FFBB00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en-US" sz="1100" dirty="0">
              <a:solidFill>
                <a:srgbClr val="FFBB00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lang="en-US" sz="2800" dirty="0">
              <a:solidFill>
                <a:srgbClr val="FFBB00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4400" dirty="0" err="1">
                <a:solidFill>
                  <a:srgbClr val="FFBB00"/>
                </a:solidFill>
              </a:rPr>
              <a:t>www.projectlooksharp.org</a:t>
            </a:r>
            <a:endParaRPr lang="en-US" sz="4400" dirty="0">
              <a:solidFill>
                <a:srgbClr val="FFBB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1" u="none" strike="noStrike" cap="none" dirty="0">
              <a:solidFill>
                <a:srgbClr val="FFB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4F9C1-BE60-7ABA-3F32-B79112812FE4}"/>
              </a:ext>
            </a:extLst>
          </p:cNvPr>
          <p:cNvSpPr txBox="1"/>
          <p:nvPr/>
        </p:nvSpPr>
        <p:spPr>
          <a:xfrm>
            <a:off x="125260" y="3447175"/>
            <a:ext cx="5780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Driven by: Inquiry, Standards, &amp; Meaning Making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B50132-17F4-D81E-EE51-48CD84B9A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871" y="2876422"/>
            <a:ext cx="1784938" cy="1302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C472D5-DDD9-0EFD-8BCA-F009AC031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4739410"/>
            <a:ext cx="2057400" cy="43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9A9D02-C871-74A7-0AB4-0B253D4ED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1700"/>
            <a:ext cx="2057400" cy="431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F38E2E-23C0-D6E7-1EB0-BB84F933F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718" y="4711700"/>
            <a:ext cx="9271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4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291308-E199-E744-9349-589625EF35F5}"/>
              </a:ext>
            </a:extLst>
          </p:cNvPr>
          <p:cNvSpPr txBox="1"/>
          <p:nvPr/>
        </p:nvSpPr>
        <p:spPr>
          <a:xfrm>
            <a:off x="593988" y="72516"/>
            <a:ext cx="7957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Why Integrate Media Literacy into Your Curriculum?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28E8A2-BA3C-99C4-CDDA-8ED32AEC7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98" y="651095"/>
            <a:ext cx="6967603" cy="38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8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69CF20-F8A3-4429-6335-2A2321B16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593" cy="5039138"/>
          </a:xfrm>
          <a:prstGeom prst="rect">
            <a:avLst/>
          </a:prstGeom>
        </p:spPr>
      </p:pic>
      <p:sp>
        <p:nvSpPr>
          <p:cNvPr id="2" name="Google Shape;305;p26">
            <a:extLst>
              <a:ext uri="{FF2B5EF4-FFF2-40B4-BE49-F238E27FC236}">
                <a16:creationId xmlns:a16="http://schemas.microsoft.com/office/drawing/2014/main" id="{758F6784-D1C2-7DEF-476B-815B68F329CF}"/>
              </a:ext>
            </a:extLst>
          </p:cNvPr>
          <p:cNvSpPr/>
          <p:nvPr/>
        </p:nvSpPr>
        <p:spPr>
          <a:xfrm rot="11600409">
            <a:off x="1879204" y="1850405"/>
            <a:ext cx="1127177" cy="739624"/>
          </a:xfrm>
          <a:prstGeom prst="leftArrow">
            <a:avLst>
              <a:gd name="adj1" fmla="val 39733"/>
              <a:gd name="adj2" fmla="val 46079"/>
            </a:avLst>
          </a:prstGeom>
          <a:solidFill>
            <a:srgbClr val="F0624E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ctr"/>
            <a:endParaRPr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5"/>
          <p:cNvSpPr txBox="1"/>
          <p:nvPr/>
        </p:nvSpPr>
        <p:spPr>
          <a:xfrm>
            <a:off x="0" y="3416300"/>
            <a:ext cx="9144000" cy="172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71AAB4A-E982-C276-F8F6-46B2FD151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77" y="11875"/>
            <a:ext cx="7241623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13271-3C60-BA31-5392-84D0C7FC3577}"/>
              </a:ext>
            </a:extLst>
          </p:cNvPr>
          <p:cNvSpPr txBox="1"/>
          <p:nvPr/>
        </p:nvSpPr>
        <p:spPr>
          <a:xfrm>
            <a:off x="173714" y="1465433"/>
            <a:ext cx="1728663" cy="2446824"/>
          </a:xfrm>
          <a:prstGeom prst="rect">
            <a:avLst/>
          </a:prstGeom>
          <a:solidFill>
            <a:srgbClr val="FFAB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Which questions are the most important,</a:t>
            </a:r>
          </a:p>
          <a:p>
            <a:pPr algn="ctr"/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and why?</a:t>
            </a:r>
          </a:p>
        </p:txBody>
      </p:sp>
    </p:spTree>
    <p:extLst>
      <p:ext uri="{BB962C8B-B14F-4D97-AF65-F5344CB8AC3E}">
        <p14:creationId xmlns:p14="http://schemas.microsoft.com/office/powerpoint/2010/main" val="152026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, font, electric blue&#10;&#10;Description automatically generated">
            <a:extLst>
              <a:ext uri="{FF2B5EF4-FFF2-40B4-BE49-F238E27FC236}">
                <a16:creationId xmlns:a16="http://schemas.microsoft.com/office/drawing/2014/main" id="{2343F29F-0011-D8E6-3056-0CF6A14D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81" y="1794615"/>
            <a:ext cx="6016232" cy="2439572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AF26B0B-EB3C-4A18-1C09-3E27D2F7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94" y="-1"/>
            <a:ext cx="7849676" cy="2204815"/>
          </a:xfrm>
          <a:prstGeom prst="rect">
            <a:avLst/>
          </a:prstGeom>
        </p:spPr>
      </p:pic>
      <p:sp>
        <p:nvSpPr>
          <p:cNvPr id="11" name="Google Shape;305;p26">
            <a:extLst>
              <a:ext uri="{FF2B5EF4-FFF2-40B4-BE49-F238E27FC236}">
                <a16:creationId xmlns:a16="http://schemas.microsoft.com/office/drawing/2014/main" id="{02BDF323-C49D-B318-2276-0C63FCCC82B2}"/>
              </a:ext>
            </a:extLst>
          </p:cNvPr>
          <p:cNvSpPr/>
          <p:nvPr/>
        </p:nvSpPr>
        <p:spPr>
          <a:xfrm rot="19550994">
            <a:off x="6031973" y="3039445"/>
            <a:ext cx="807473" cy="532026"/>
          </a:xfrm>
          <a:prstGeom prst="leftArrow">
            <a:avLst>
              <a:gd name="adj1" fmla="val 39733"/>
              <a:gd name="adj2" fmla="val 47552"/>
            </a:avLst>
          </a:prstGeom>
          <a:solidFill>
            <a:srgbClr val="F0624E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ctr"/>
            <a:endParaRPr sz="105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2C962-7256-C5AE-A22C-2C92A3AE03E5}"/>
              </a:ext>
            </a:extLst>
          </p:cNvPr>
          <p:cNvSpPr txBox="1"/>
          <p:nvPr/>
        </p:nvSpPr>
        <p:spPr>
          <a:xfrm>
            <a:off x="6817968" y="2293682"/>
            <a:ext cx="2086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Dozens of short annotated video demonstrations of classroom media decoding for diverse levels and subjects</a:t>
            </a:r>
          </a:p>
        </p:txBody>
      </p:sp>
    </p:spTree>
    <p:extLst>
      <p:ext uri="{BB962C8B-B14F-4D97-AF65-F5344CB8AC3E}">
        <p14:creationId xmlns:p14="http://schemas.microsoft.com/office/powerpoint/2010/main" val="361689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0"/>
          <p:cNvSpPr txBox="1"/>
          <p:nvPr/>
        </p:nvSpPr>
        <p:spPr>
          <a:xfrm>
            <a:off x="827902" y="1243374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 Share: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did you notice about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this way of teaching?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479" name="Google Shape;479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0"/>
          <p:cNvSpPr txBox="1"/>
          <p:nvPr/>
        </p:nvSpPr>
        <p:spPr>
          <a:xfrm>
            <a:off x="815546" y="141687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Constructivist Media Decoding</a:t>
            </a:r>
            <a:endParaRPr/>
          </a:p>
        </p:txBody>
      </p:sp>
      <p:sp>
        <p:nvSpPr>
          <p:cNvPr id="478" name="Google Shape;478;p70"/>
          <p:cNvSpPr txBox="1"/>
          <p:nvPr/>
        </p:nvSpPr>
        <p:spPr>
          <a:xfrm>
            <a:off x="863199" y="920589"/>
            <a:ext cx="788361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Inquiry-based literacy process                     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which a teacher leads students through: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collective reading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applying knowledge 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interpreting and evaluating diverse media documents</a:t>
            </a:r>
            <a:endParaRPr/>
          </a:p>
        </p:txBody>
      </p:sp>
      <p:pic>
        <p:nvPicPr>
          <p:cNvPr id="479" name="Google Shape;479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094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1"/>
          <p:cNvSpPr txBox="1"/>
          <p:nvPr/>
        </p:nvSpPr>
        <p:spPr>
          <a:xfrm>
            <a:off x="815546" y="141687"/>
            <a:ext cx="7488195" cy="4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Constructivist</a:t>
            </a: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Media Decoding</a:t>
            </a:r>
            <a:endParaRPr/>
          </a:p>
        </p:txBody>
      </p:sp>
      <p:sp>
        <p:nvSpPr>
          <p:cNvPr id="487" name="Google Shape;487;p71"/>
          <p:cNvSpPr txBox="1"/>
          <p:nvPr/>
        </p:nvSpPr>
        <p:spPr>
          <a:xfrm>
            <a:off x="863199" y="920589"/>
            <a:ext cx="788361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Inquiry-based literacy process                     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which a teacher leads students through: </a:t>
            </a:r>
            <a:b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collective reading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applying knowledge </a:t>
            </a:r>
            <a:endParaRPr/>
          </a:p>
          <a:p>
            <a:pPr marL="18288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interpreting and evaluating diverse media documents</a:t>
            </a:r>
            <a:endParaRPr/>
          </a:p>
        </p:txBody>
      </p:sp>
      <p:pic>
        <p:nvPicPr>
          <p:cNvPr id="488" name="Google Shape;488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38520"/>
            <a:ext cx="9144000" cy="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17971</TotalTime>
  <Words>489</Words>
  <Application>Microsoft Macintosh PowerPoint</Application>
  <PresentationFormat>On-screen Show (16:9)</PresentationFormat>
  <Paragraphs>104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Helvetica</vt:lpstr>
      <vt:lpstr>Roboto Condensed</vt:lpstr>
      <vt:lpstr>Arial</vt:lpstr>
      <vt:lpstr>Avenir</vt:lpstr>
      <vt:lpstr>Times</vt:lpstr>
      <vt:lpstr>Arvo</vt:lpstr>
      <vt:lpstr>Calibri</vt:lpstr>
      <vt:lpstr>Noto Sans Symbols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Christopher Sperry</cp:lastModifiedBy>
  <cp:revision>57</cp:revision>
  <cp:lastPrinted>2023-05-06T18:36:41Z</cp:lastPrinted>
  <dcterms:modified xsi:type="dcterms:W3CDTF">2023-05-08T19:48:00Z</dcterms:modified>
</cp:coreProperties>
</file>